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32"/>
  </p:notesMasterIdLst>
  <p:sldIdLst>
    <p:sldId id="256" r:id="rId2"/>
    <p:sldId id="257" r:id="rId3"/>
    <p:sldId id="261" r:id="rId4"/>
    <p:sldId id="266" r:id="rId5"/>
    <p:sldId id="305" r:id="rId6"/>
    <p:sldId id="306" r:id="rId7"/>
    <p:sldId id="310" r:id="rId8"/>
    <p:sldId id="307" r:id="rId9"/>
    <p:sldId id="308" r:id="rId10"/>
    <p:sldId id="309" r:id="rId11"/>
    <p:sldId id="269" r:id="rId12"/>
    <p:sldId id="311" r:id="rId13"/>
    <p:sldId id="259" r:id="rId14"/>
    <p:sldId id="260" r:id="rId15"/>
    <p:sldId id="283" r:id="rId16"/>
    <p:sldId id="288" r:id="rId17"/>
    <p:sldId id="315" r:id="rId18"/>
    <p:sldId id="318" r:id="rId19"/>
    <p:sldId id="319" r:id="rId20"/>
    <p:sldId id="320" r:id="rId21"/>
    <p:sldId id="321" r:id="rId22"/>
    <p:sldId id="316" r:id="rId23"/>
    <p:sldId id="317" r:id="rId24"/>
    <p:sldId id="323" r:id="rId25"/>
    <p:sldId id="324" r:id="rId26"/>
    <p:sldId id="325" r:id="rId27"/>
    <p:sldId id="326" r:id="rId28"/>
    <p:sldId id="327" r:id="rId29"/>
    <p:sldId id="328" r:id="rId30"/>
    <p:sldId id="314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9999"/>
    <a:srgbClr val="00CC66"/>
    <a:srgbClr val="009900"/>
    <a:srgbClr val="33CC33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184B6E-EF82-423C-AA49-EDACCBEB1B8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F185E362-384C-4C22-95D1-7CC1C3E3C5E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Алалия</a:t>
          </a:r>
        </a:p>
      </dgm:t>
    </dgm:pt>
    <dgm:pt modelId="{F6952D2E-4C5C-4933-93BB-1BD8B7A28858}" type="parTrans" cxnId="{E6579D3C-7408-4F5A-8C7F-BC77880ADD57}">
      <dgm:prSet/>
      <dgm:spPr/>
      <dgm:t>
        <a:bodyPr/>
        <a:lstStyle/>
        <a:p>
          <a:endParaRPr lang="ru-RU"/>
        </a:p>
      </dgm:t>
    </dgm:pt>
    <dgm:pt modelId="{83424B35-20D7-48DD-AD28-CF1097B0B393}" type="sibTrans" cxnId="{E6579D3C-7408-4F5A-8C7F-BC77880ADD57}">
      <dgm:prSet/>
      <dgm:spPr/>
      <dgm:t>
        <a:bodyPr/>
        <a:lstStyle/>
        <a:p>
          <a:endParaRPr lang="ru-RU"/>
        </a:p>
      </dgm:t>
    </dgm:pt>
    <dgm:pt modelId="{8C64FDC1-0F52-4AC6-A1CC-4DE96976959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Моторная</a:t>
          </a: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51F1A945-BE02-46D2-A0C2-61E6B1D0DF55}" type="parTrans" cxnId="{B7CB9240-CF42-4F1C-9A7D-3B66FDD3C139}">
      <dgm:prSet/>
      <dgm:spPr/>
      <dgm:t>
        <a:bodyPr/>
        <a:lstStyle/>
        <a:p>
          <a:endParaRPr lang="ru-RU"/>
        </a:p>
      </dgm:t>
    </dgm:pt>
    <dgm:pt modelId="{ECE3CC44-0280-4FDF-BA1A-6A12C575A7E3}" type="sibTrans" cxnId="{B7CB9240-CF42-4F1C-9A7D-3B66FDD3C139}">
      <dgm:prSet/>
      <dgm:spPr/>
      <dgm:t>
        <a:bodyPr/>
        <a:lstStyle/>
        <a:p>
          <a:endParaRPr lang="ru-RU"/>
        </a:p>
      </dgm:t>
    </dgm:pt>
    <dgm:pt modelId="{20D40492-872F-432A-A3DE-BA7EA1D3E74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Сенсорная</a:t>
          </a:r>
          <a:endParaRPr kumimoji="0" lang="en-US" alt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6001D3A4-C026-42BD-8C4E-E88980E09191}" type="parTrans" cxnId="{C2644755-74F1-4786-BBF8-B95FD601ED1F}">
      <dgm:prSet/>
      <dgm:spPr/>
      <dgm:t>
        <a:bodyPr/>
        <a:lstStyle/>
        <a:p>
          <a:endParaRPr lang="ru-RU"/>
        </a:p>
      </dgm:t>
    </dgm:pt>
    <dgm:pt modelId="{D1FBE85E-4CA1-47CB-BFFE-E85D7514E1D7}" type="sibTrans" cxnId="{C2644755-74F1-4786-BBF8-B95FD601ED1F}">
      <dgm:prSet/>
      <dgm:spPr/>
      <dgm:t>
        <a:bodyPr/>
        <a:lstStyle/>
        <a:p>
          <a:endParaRPr lang="ru-RU"/>
        </a:p>
      </dgm:t>
    </dgm:pt>
    <dgm:pt modelId="{0AD3751F-9CCB-4F03-ACF5-63FE2636E84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Сенсомоторная</a:t>
          </a:r>
        </a:p>
      </dgm:t>
    </dgm:pt>
    <dgm:pt modelId="{37191318-F343-4303-A951-FFC68AE7E1F3}" type="parTrans" cxnId="{0E1F942E-5941-479F-A4FA-73AE111E40A1}">
      <dgm:prSet/>
      <dgm:spPr/>
      <dgm:t>
        <a:bodyPr/>
        <a:lstStyle/>
        <a:p>
          <a:endParaRPr lang="ru-RU"/>
        </a:p>
      </dgm:t>
    </dgm:pt>
    <dgm:pt modelId="{43007BA0-0089-4F84-A890-3FB04CFE608E}" type="sibTrans" cxnId="{0E1F942E-5941-479F-A4FA-73AE111E40A1}">
      <dgm:prSet/>
      <dgm:spPr/>
      <dgm:t>
        <a:bodyPr/>
        <a:lstStyle/>
        <a:p>
          <a:endParaRPr lang="ru-RU"/>
        </a:p>
      </dgm:t>
    </dgm:pt>
    <dgm:pt modelId="{ADD19212-78A9-4BAA-B8C7-5D27721FE070}" type="pres">
      <dgm:prSet presAssocID="{5C184B6E-EF82-423C-AA49-EDACCBEB1B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9001F5F-1B1C-4CFD-B71E-385EF184FACA}" type="pres">
      <dgm:prSet presAssocID="{F185E362-384C-4C22-95D1-7CC1C3E3C5EE}" presName="hierRoot1" presStyleCnt="0">
        <dgm:presLayoutVars>
          <dgm:hierBranch/>
        </dgm:presLayoutVars>
      </dgm:prSet>
      <dgm:spPr/>
    </dgm:pt>
    <dgm:pt modelId="{BBCAF94B-8EAF-4293-8EAA-A74D48046877}" type="pres">
      <dgm:prSet presAssocID="{F185E362-384C-4C22-95D1-7CC1C3E3C5EE}" presName="rootComposite1" presStyleCnt="0"/>
      <dgm:spPr/>
    </dgm:pt>
    <dgm:pt modelId="{B6202A09-6682-42DB-8005-DF32A53213F5}" type="pres">
      <dgm:prSet presAssocID="{F185E362-384C-4C22-95D1-7CC1C3E3C5E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4A719E-85B8-43A5-9148-055900A47EA2}" type="pres">
      <dgm:prSet presAssocID="{F185E362-384C-4C22-95D1-7CC1C3E3C5E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01B7F4B-CAE6-4517-951D-CED7C6898182}" type="pres">
      <dgm:prSet presAssocID="{F185E362-384C-4C22-95D1-7CC1C3E3C5EE}" presName="hierChild2" presStyleCnt="0"/>
      <dgm:spPr/>
    </dgm:pt>
    <dgm:pt modelId="{8F0AF013-DCE9-46BF-9DF1-E43680036715}" type="pres">
      <dgm:prSet presAssocID="{51F1A945-BE02-46D2-A0C2-61E6B1D0DF55}" presName="Name35" presStyleLbl="parChTrans1D2" presStyleIdx="0" presStyleCnt="3"/>
      <dgm:spPr/>
      <dgm:t>
        <a:bodyPr/>
        <a:lstStyle/>
        <a:p>
          <a:endParaRPr lang="ru-RU"/>
        </a:p>
      </dgm:t>
    </dgm:pt>
    <dgm:pt modelId="{5757F322-E862-45CA-B680-FA442DFC150B}" type="pres">
      <dgm:prSet presAssocID="{8C64FDC1-0F52-4AC6-A1CC-4DE969769595}" presName="hierRoot2" presStyleCnt="0">
        <dgm:presLayoutVars>
          <dgm:hierBranch/>
        </dgm:presLayoutVars>
      </dgm:prSet>
      <dgm:spPr/>
    </dgm:pt>
    <dgm:pt modelId="{998EF16C-D61C-4847-A526-48E3EF9AE2A5}" type="pres">
      <dgm:prSet presAssocID="{8C64FDC1-0F52-4AC6-A1CC-4DE969769595}" presName="rootComposite" presStyleCnt="0"/>
      <dgm:spPr/>
    </dgm:pt>
    <dgm:pt modelId="{8ECF71A1-EDA2-4B86-9007-AA58426A8246}" type="pres">
      <dgm:prSet presAssocID="{8C64FDC1-0F52-4AC6-A1CC-4DE96976959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2E4C89-D19D-47F1-8CB7-618E5EFF68D4}" type="pres">
      <dgm:prSet presAssocID="{8C64FDC1-0F52-4AC6-A1CC-4DE969769595}" presName="rootConnector" presStyleLbl="node2" presStyleIdx="0" presStyleCnt="3"/>
      <dgm:spPr/>
      <dgm:t>
        <a:bodyPr/>
        <a:lstStyle/>
        <a:p>
          <a:endParaRPr lang="ru-RU"/>
        </a:p>
      </dgm:t>
    </dgm:pt>
    <dgm:pt modelId="{B8AE8136-5121-4A80-95A6-3A9732DF05A5}" type="pres">
      <dgm:prSet presAssocID="{8C64FDC1-0F52-4AC6-A1CC-4DE969769595}" presName="hierChild4" presStyleCnt="0"/>
      <dgm:spPr/>
    </dgm:pt>
    <dgm:pt modelId="{728ADA48-1ADB-42DA-AF3E-7B921D4E5EF1}" type="pres">
      <dgm:prSet presAssocID="{8C64FDC1-0F52-4AC6-A1CC-4DE969769595}" presName="hierChild5" presStyleCnt="0"/>
      <dgm:spPr/>
    </dgm:pt>
    <dgm:pt modelId="{FF4068D3-9D9D-4D7E-8855-F27F29826093}" type="pres">
      <dgm:prSet presAssocID="{6001D3A4-C026-42BD-8C4E-E88980E09191}" presName="Name35" presStyleLbl="parChTrans1D2" presStyleIdx="1" presStyleCnt="3"/>
      <dgm:spPr/>
      <dgm:t>
        <a:bodyPr/>
        <a:lstStyle/>
        <a:p>
          <a:endParaRPr lang="ru-RU"/>
        </a:p>
      </dgm:t>
    </dgm:pt>
    <dgm:pt modelId="{7EAB9AE1-1458-4ACF-BB12-B0894B5E5E72}" type="pres">
      <dgm:prSet presAssocID="{20D40492-872F-432A-A3DE-BA7EA1D3E748}" presName="hierRoot2" presStyleCnt="0">
        <dgm:presLayoutVars>
          <dgm:hierBranch/>
        </dgm:presLayoutVars>
      </dgm:prSet>
      <dgm:spPr/>
    </dgm:pt>
    <dgm:pt modelId="{FB8B1161-856C-4252-9A39-F541D1777715}" type="pres">
      <dgm:prSet presAssocID="{20D40492-872F-432A-A3DE-BA7EA1D3E748}" presName="rootComposite" presStyleCnt="0"/>
      <dgm:spPr/>
    </dgm:pt>
    <dgm:pt modelId="{C283F30A-C638-4948-A14A-741376826FB5}" type="pres">
      <dgm:prSet presAssocID="{20D40492-872F-432A-A3DE-BA7EA1D3E748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C5D713-5318-4C8F-B71A-B5FEB69E93AC}" type="pres">
      <dgm:prSet presAssocID="{20D40492-872F-432A-A3DE-BA7EA1D3E748}" presName="rootConnector" presStyleLbl="node2" presStyleIdx="1" presStyleCnt="3"/>
      <dgm:spPr/>
      <dgm:t>
        <a:bodyPr/>
        <a:lstStyle/>
        <a:p>
          <a:endParaRPr lang="ru-RU"/>
        </a:p>
      </dgm:t>
    </dgm:pt>
    <dgm:pt modelId="{725BA19A-9B94-4DCE-AF56-7F6FB8F37ABA}" type="pres">
      <dgm:prSet presAssocID="{20D40492-872F-432A-A3DE-BA7EA1D3E748}" presName="hierChild4" presStyleCnt="0"/>
      <dgm:spPr/>
    </dgm:pt>
    <dgm:pt modelId="{323B1718-976A-45B1-BD90-F21155D0D4A5}" type="pres">
      <dgm:prSet presAssocID="{20D40492-872F-432A-A3DE-BA7EA1D3E748}" presName="hierChild5" presStyleCnt="0"/>
      <dgm:spPr/>
    </dgm:pt>
    <dgm:pt modelId="{D0A5D596-0FD8-4156-BA93-A7D4517AE3DF}" type="pres">
      <dgm:prSet presAssocID="{37191318-F343-4303-A951-FFC68AE7E1F3}" presName="Name35" presStyleLbl="parChTrans1D2" presStyleIdx="2" presStyleCnt="3"/>
      <dgm:spPr/>
      <dgm:t>
        <a:bodyPr/>
        <a:lstStyle/>
        <a:p>
          <a:endParaRPr lang="ru-RU"/>
        </a:p>
      </dgm:t>
    </dgm:pt>
    <dgm:pt modelId="{53B14ABD-800E-46A3-A420-ED328C30D180}" type="pres">
      <dgm:prSet presAssocID="{0AD3751F-9CCB-4F03-ACF5-63FE2636E842}" presName="hierRoot2" presStyleCnt="0">
        <dgm:presLayoutVars>
          <dgm:hierBranch/>
        </dgm:presLayoutVars>
      </dgm:prSet>
      <dgm:spPr/>
    </dgm:pt>
    <dgm:pt modelId="{F2D43A44-C181-4B9B-A120-DD2BF2AA7C28}" type="pres">
      <dgm:prSet presAssocID="{0AD3751F-9CCB-4F03-ACF5-63FE2636E842}" presName="rootComposite" presStyleCnt="0"/>
      <dgm:spPr/>
    </dgm:pt>
    <dgm:pt modelId="{3F8301DE-F220-4AEC-B121-182840C60883}" type="pres">
      <dgm:prSet presAssocID="{0AD3751F-9CCB-4F03-ACF5-63FE2636E842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86B6BB-4B72-49DA-8E64-E2BCFEA169E6}" type="pres">
      <dgm:prSet presAssocID="{0AD3751F-9CCB-4F03-ACF5-63FE2636E842}" presName="rootConnector" presStyleLbl="node2" presStyleIdx="2" presStyleCnt="3"/>
      <dgm:spPr/>
      <dgm:t>
        <a:bodyPr/>
        <a:lstStyle/>
        <a:p>
          <a:endParaRPr lang="ru-RU"/>
        </a:p>
      </dgm:t>
    </dgm:pt>
    <dgm:pt modelId="{2C875A3D-96E0-4038-B344-2378AB5F2B46}" type="pres">
      <dgm:prSet presAssocID="{0AD3751F-9CCB-4F03-ACF5-63FE2636E842}" presName="hierChild4" presStyleCnt="0"/>
      <dgm:spPr/>
    </dgm:pt>
    <dgm:pt modelId="{B3DA790C-63D4-4C62-8C30-865B362B7FE9}" type="pres">
      <dgm:prSet presAssocID="{0AD3751F-9CCB-4F03-ACF5-63FE2636E842}" presName="hierChild5" presStyleCnt="0"/>
      <dgm:spPr/>
    </dgm:pt>
    <dgm:pt modelId="{40F7B472-0361-458E-A6DF-9B847D0C1D66}" type="pres">
      <dgm:prSet presAssocID="{F185E362-384C-4C22-95D1-7CC1C3E3C5EE}" presName="hierChild3" presStyleCnt="0"/>
      <dgm:spPr/>
    </dgm:pt>
  </dgm:ptLst>
  <dgm:cxnLst>
    <dgm:cxn modelId="{04D5068F-6BB4-4786-A43E-30AD675287A2}" type="presOf" srcId="{F185E362-384C-4C22-95D1-7CC1C3E3C5EE}" destId="{B6202A09-6682-42DB-8005-DF32A53213F5}" srcOrd="0" destOrd="0" presId="urn:microsoft.com/office/officeart/2005/8/layout/orgChart1"/>
    <dgm:cxn modelId="{9B82501A-14D8-4BE8-817F-FF38AFC02FE2}" type="presOf" srcId="{6001D3A4-C026-42BD-8C4E-E88980E09191}" destId="{FF4068D3-9D9D-4D7E-8855-F27F29826093}" srcOrd="0" destOrd="0" presId="urn:microsoft.com/office/officeart/2005/8/layout/orgChart1"/>
    <dgm:cxn modelId="{3D3032E7-027D-4A5A-A5A7-7EBA7736B394}" type="presOf" srcId="{20D40492-872F-432A-A3DE-BA7EA1D3E748}" destId="{C283F30A-C638-4948-A14A-741376826FB5}" srcOrd="0" destOrd="0" presId="urn:microsoft.com/office/officeart/2005/8/layout/orgChart1"/>
    <dgm:cxn modelId="{81D674A2-7575-4F52-948C-C6732C964BE3}" type="presOf" srcId="{5C184B6E-EF82-423C-AA49-EDACCBEB1B8F}" destId="{ADD19212-78A9-4BAA-B8C7-5D27721FE070}" srcOrd="0" destOrd="0" presId="urn:microsoft.com/office/officeart/2005/8/layout/orgChart1"/>
    <dgm:cxn modelId="{04F94990-0FDA-457A-B408-5A68A6B6C312}" type="presOf" srcId="{F185E362-384C-4C22-95D1-7CC1C3E3C5EE}" destId="{2D4A719E-85B8-43A5-9148-055900A47EA2}" srcOrd="1" destOrd="0" presId="urn:microsoft.com/office/officeart/2005/8/layout/orgChart1"/>
    <dgm:cxn modelId="{E6579D3C-7408-4F5A-8C7F-BC77880ADD57}" srcId="{5C184B6E-EF82-423C-AA49-EDACCBEB1B8F}" destId="{F185E362-384C-4C22-95D1-7CC1C3E3C5EE}" srcOrd="0" destOrd="0" parTransId="{F6952D2E-4C5C-4933-93BB-1BD8B7A28858}" sibTransId="{83424B35-20D7-48DD-AD28-CF1097B0B393}"/>
    <dgm:cxn modelId="{6A387613-57D6-4E45-B8C5-5C0A6E6B2FE0}" type="presOf" srcId="{8C64FDC1-0F52-4AC6-A1CC-4DE969769595}" destId="{8ECF71A1-EDA2-4B86-9007-AA58426A8246}" srcOrd="0" destOrd="0" presId="urn:microsoft.com/office/officeart/2005/8/layout/orgChart1"/>
    <dgm:cxn modelId="{0E1F942E-5941-479F-A4FA-73AE111E40A1}" srcId="{F185E362-384C-4C22-95D1-7CC1C3E3C5EE}" destId="{0AD3751F-9CCB-4F03-ACF5-63FE2636E842}" srcOrd="2" destOrd="0" parTransId="{37191318-F343-4303-A951-FFC68AE7E1F3}" sibTransId="{43007BA0-0089-4F84-A890-3FB04CFE608E}"/>
    <dgm:cxn modelId="{92CD1543-4209-4620-B28D-C64C836759A1}" type="presOf" srcId="{8C64FDC1-0F52-4AC6-A1CC-4DE969769595}" destId="{F42E4C89-D19D-47F1-8CB7-618E5EFF68D4}" srcOrd="1" destOrd="0" presId="urn:microsoft.com/office/officeart/2005/8/layout/orgChart1"/>
    <dgm:cxn modelId="{B7CB9240-CF42-4F1C-9A7D-3B66FDD3C139}" srcId="{F185E362-384C-4C22-95D1-7CC1C3E3C5EE}" destId="{8C64FDC1-0F52-4AC6-A1CC-4DE969769595}" srcOrd="0" destOrd="0" parTransId="{51F1A945-BE02-46D2-A0C2-61E6B1D0DF55}" sibTransId="{ECE3CC44-0280-4FDF-BA1A-6A12C575A7E3}"/>
    <dgm:cxn modelId="{EFDE7B60-78C8-49B3-8C79-BAE2E39ABE20}" type="presOf" srcId="{51F1A945-BE02-46D2-A0C2-61E6B1D0DF55}" destId="{8F0AF013-DCE9-46BF-9DF1-E43680036715}" srcOrd="0" destOrd="0" presId="urn:microsoft.com/office/officeart/2005/8/layout/orgChart1"/>
    <dgm:cxn modelId="{E1D3F4E6-FD2B-49BE-A3EB-2A6D628DECE6}" type="presOf" srcId="{37191318-F343-4303-A951-FFC68AE7E1F3}" destId="{D0A5D596-0FD8-4156-BA93-A7D4517AE3DF}" srcOrd="0" destOrd="0" presId="urn:microsoft.com/office/officeart/2005/8/layout/orgChart1"/>
    <dgm:cxn modelId="{2E7977F6-095C-49DD-8DC7-E095B5B5559E}" type="presOf" srcId="{0AD3751F-9CCB-4F03-ACF5-63FE2636E842}" destId="{8E86B6BB-4B72-49DA-8E64-E2BCFEA169E6}" srcOrd="1" destOrd="0" presId="urn:microsoft.com/office/officeart/2005/8/layout/orgChart1"/>
    <dgm:cxn modelId="{C2644755-74F1-4786-BBF8-B95FD601ED1F}" srcId="{F185E362-384C-4C22-95D1-7CC1C3E3C5EE}" destId="{20D40492-872F-432A-A3DE-BA7EA1D3E748}" srcOrd="1" destOrd="0" parTransId="{6001D3A4-C026-42BD-8C4E-E88980E09191}" sibTransId="{D1FBE85E-4CA1-47CB-BFFE-E85D7514E1D7}"/>
    <dgm:cxn modelId="{7F00CA7D-69F7-4F22-8F9F-CC889F7F5C00}" type="presOf" srcId="{0AD3751F-9CCB-4F03-ACF5-63FE2636E842}" destId="{3F8301DE-F220-4AEC-B121-182840C60883}" srcOrd="0" destOrd="0" presId="urn:microsoft.com/office/officeart/2005/8/layout/orgChart1"/>
    <dgm:cxn modelId="{4B92726F-5D83-4AFE-B018-945AF528D5A1}" type="presOf" srcId="{20D40492-872F-432A-A3DE-BA7EA1D3E748}" destId="{60C5D713-5318-4C8F-B71A-B5FEB69E93AC}" srcOrd="1" destOrd="0" presId="urn:microsoft.com/office/officeart/2005/8/layout/orgChart1"/>
    <dgm:cxn modelId="{F5CA0984-6964-45DD-90F4-521194018EED}" type="presParOf" srcId="{ADD19212-78A9-4BAA-B8C7-5D27721FE070}" destId="{89001F5F-1B1C-4CFD-B71E-385EF184FACA}" srcOrd="0" destOrd="0" presId="urn:microsoft.com/office/officeart/2005/8/layout/orgChart1"/>
    <dgm:cxn modelId="{0BB4D717-9795-414C-BDFB-36CA327A57A9}" type="presParOf" srcId="{89001F5F-1B1C-4CFD-B71E-385EF184FACA}" destId="{BBCAF94B-8EAF-4293-8EAA-A74D48046877}" srcOrd="0" destOrd="0" presId="urn:microsoft.com/office/officeart/2005/8/layout/orgChart1"/>
    <dgm:cxn modelId="{FDED18E9-544D-4618-BCA5-7D2CD01102A1}" type="presParOf" srcId="{BBCAF94B-8EAF-4293-8EAA-A74D48046877}" destId="{B6202A09-6682-42DB-8005-DF32A53213F5}" srcOrd="0" destOrd="0" presId="urn:microsoft.com/office/officeart/2005/8/layout/orgChart1"/>
    <dgm:cxn modelId="{22040C05-0709-41EB-AD1B-F6FFF9F91AF4}" type="presParOf" srcId="{BBCAF94B-8EAF-4293-8EAA-A74D48046877}" destId="{2D4A719E-85B8-43A5-9148-055900A47EA2}" srcOrd="1" destOrd="0" presId="urn:microsoft.com/office/officeart/2005/8/layout/orgChart1"/>
    <dgm:cxn modelId="{2DDE2ADA-7D4C-46DA-9298-26CA7965B4C8}" type="presParOf" srcId="{89001F5F-1B1C-4CFD-B71E-385EF184FACA}" destId="{F01B7F4B-CAE6-4517-951D-CED7C6898182}" srcOrd="1" destOrd="0" presId="urn:microsoft.com/office/officeart/2005/8/layout/orgChart1"/>
    <dgm:cxn modelId="{C98E873E-2C58-4407-A947-C3999B8566D4}" type="presParOf" srcId="{F01B7F4B-CAE6-4517-951D-CED7C6898182}" destId="{8F0AF013-DCE9-46BF-9DF1-E43680036715}" srcOrd="0" destOrd="0" presId="urn:microsoft.com/office/officeart/2005/8/layout/orgChart1"/>
    <dgm:cxn modelId="{0CD95D28-8511-4EF8-9B34-1EA19111C1BC}" type="presParOf" srcId="{F01B7F4B-CAE6-4517-951D-CED7C6898182}" destId="{5757F322-E862-45CA-B680-FA442DFC150B}" srcOrd="1" destOrd="0" presId="urn:microsoft.com/office/officeart/2005/8/layout/orgChart1"/>
    <dgm:cxn modelId="{A923F84F-8226-411C-ABF3-A8B636C13D03}" type="presParOf" srcId="{5757F322-E862-45CA-B680-FA442DFC150B}" destId="{998EF16C-D61C-4847-A526-48E3EF9AE2A5}" srcOrd="0" destOrd="0" presId="urn:microsoft.com/office/officeart/2005/8/layout/orgChart1"/>
    <dgm:cxn modelId="{5D71DE52-2561-4811-BA39-AD983D845EEB}" type="presParOf" srcId="{998EF16C-D61C-4847-A526-48E3EF9AE2A5}" destId="{8ECF71A1-EDA2-4B86-9007-AA58426A8246}" srcOrd="0" destOrd="0" presId="urn:microsoft.com/office/officeart/2005/8/layout/orgChart1"/>
    <dgm:cxn modelId="{E5F0C689-5D2F-452A-B629-0AD03C51C41F}" type="presParOf" srcId="{998EF16C-D61C-4847-A526-48E3EF9AE2A5}" destId="{F42E4C89-D19D-47F1-8CB7-618E5EFF68D4}" srcOrd="1" destOrd="0" presId="urn:microsoft.com/office/officeart/2005/8/layout/orgChart1"/>
    <dgm:cxn modelId="{EEE2F9FF-B004-4E1F-BD1E-BDC20A7556CF}" type="presParOf" srcId="{5757F322-E862-45CA-B680-FA442DFC150B}" destId="{B8AE8136-5121-4A80-95A6-3A9732DF05A5}" srcOrd="1" destOrd="0" presId="urn:microsoft.com/office/officeart/2005/8/layout/orgChart1"/>
    <dgm:cxn modelId="{4275A31E-4536-43C8-9298-5FAA9743197C}" type="presParOf" srcId="{5757F322-E862-45CA-B680-FA442DFC150B}" destId="{728ADA48-1ADB-42DA-AF3E-7B921D4E5EF1}" srcOrd="2" destOrd="0" presId="urn:microsoft.com/office/officeart/2005/8/layout/orgChart1"/>
    <dgm:cxn modelId="{C2127359-FB25-4B8D-99A7-698A2809470F}" type="presParOf" srcId="{F01B7F4B-CAE6-4517-951D-CED7C6898182}" destId="{FF4068D3-9D9D-4D7E-8855-F27F29826093}" srcOrd="2" destOrd="0" presId="urn:microsoft.com/office/officeart/2005/8/layout/orgChart1"/>
    <dgm:cxn modelId="{D499D2FB-2133-4707-9F3B-B5280175AE69}" type="presParOf" srcId="{F01B7F4B-CAE6-4517-951D-CED7C6898182}" destId="{7EAB9AE1-1458-4ACF-BB12-B0894B5E5E72}" srcOrd="3" destOrd="0" presId="urn:microsoft.com/office/officeart/2005/8/layout/orgChart1"/>
    <dgm:cxn modelId="{0478FB02-0C7F-4893-A0F2-1A5DE230BF91}" type="presParOf" srcId="{7EAB9AE1-1458-4ACF-BB12-B0894B5E5E72}" destId="{FB8B1161-856C-4252-9A39-F541D1777715}" srcOrd="0" destOrd="0" presId="urn:microsoft.com/office/officeart/2005/8/layout/orgChart1"/>
    <dgm:cxn modelId="{766C3135-78F5-4BD4-95E4-47119C7AE6D8}" type="presParOf" srcId="{FB8B1161-856C-4252-9A39-F541D1777715}" destId="{C283F30A-C638-4948-A14A-741376826FB5}" srcOrd="0" destOrd="0" presId="urn:microsoft.com/office/officeart/2005/8/layout/orgChart1"/>
    <dgm:cxn modelId="{E9939F8C-CF32-40D5-B21E-DDC51FA5023B}" type="presParOf" srcId="{FB8B1161-856C-4252-9A39-F541D1777715}" destId="{60C5D713-5318-4C8F-B71A-B5FEB69E93AC}" srcOrd="1" destOrd="0" presId="urn:microsoft.com/office/officeart/2005/8/layout/orgChart1"/>
    <dgm:cxn modelId="{840A099B-5563-4906-AFB8-FEBE1A686F67}" type="presParOf" srcId="{7EAB9AE1-1458-4ACF-BB12-B0894B5E5E72}" destId="{725BA19A-9B94-4DCE-AF56-7F6FB8F37ABA}" srcOrd="1" destOrd="0" presId="urn:microsoft.com/office/officeart/2005/8/layout/orgChart1"/>
    <dgm:cxn modelId="{4BF8206E-A3DD-40FE-815F-7FCB53905761}" type="presParOf" srcId="{7EAB9AE1-1458-4ACF-BB12-B0894B5E5E72}" destId="{323B1718-976A-45B1-BD90-F21155D0D4A5}" srcOrd="2" destOrd="0" presId="urn:microsoft.com/office/officeart/2005/8/layout/orgChart1"/>
    <dgm:cxn modelId="{49C9AE1C-D047-46C1-8749-4C460A1E4956}" type="presParOf" srcId="{F01B7F4B-CAE6-4517-951D-CED7C6898182}" destId="{D0A5D596-0FD8-4156-BA93-A7D4517AE3DF}" srcOrd="4" destOrd="0" presId="urn:microsoft.com/office/officeart/2005/8/layout/orgChart1"/>
    <dgm:cxn modelId="{2C94F230-09E9-4AD6-B467-9F2F682C1444}" type="presParOf" srcId="{F01B7F4B-CAE6-4517-951D-CED7C6898182}" destId="{53B14ABD-800E-46A3-A420-ED328C30D180}" srcOrd="5" destOrd="0" presId="urn:microsoft.com/office/officeart/2005/8/layout/orgChart1"/>
    <dgm:cxn modelId="{A348CEE7-1A52-4464-AC55-2C8A152833C7}" type="presParOf" srcId="{53B14ABD-800E-46A3-A420-ED328C30D180}" destId="{F2D43A44-C181-4B9B-A120-DD2BF2AA7C28}" srcOrd="0" destOrd="0" presId="urn:microsoft.com/office/officeart/2005/8/layout/orgChart1"/>
    <dgm:cxn modelId="{30013AC9-8771-40A7-A559-C0A02CC52116}" type="presParOf" srcId="{F2D43A44-C181-4B9B-A120-DD2BF2AA7C28}" destId="{3F8301DE-F220-4AEC-B121-182840C60883}" srcOrd="0" destOrd="0" presId="urn:microsoft.com/office/officeart/2005/8/layout/orgChart1"/>
    <dgm:cxn modelId="{F89D7141-D6C3-485D-8DB6-0074C86C17D7}" type="presParOf" srcId="{F2D43A44-C181-4B9B-A120-DD2BF2AA7C28}" destId="{8E86B6BB-4B72-49DA-8E64-E2BCFEA169E6}" srcOrd="1" destOrd="0" presId="urn:microsoft.com/office/officeart/2005/8/layout/orgChart1"/>
    <dgm:cxn modelId="{E8093173-5D60-453C-9463-733BC144CE8F}" type="presParOf" srcId="{53B14ABD-800E-46A3-A420-ED328C30D180}" destId="{2C875A3D-96E0-4038-B344-2378AB5F2B46}" srcOrd="1" destOrd="0" presId="urn:microsoft.com/office/officeart/2005/8/layout/orgChart1"/>
    <dgm:cxn modelId="{C8AA27AA-9220-4149-9D7F-ED49DB6A985B}" type="presParOf" srcId="{53B14ABD-800E-46A3-A420-ED328C30D180}" destId="{B3DA790C-63D4-4C62-8C30-865B362B7FE9}" srcOrd="2" destOrd="0" presId="urn:microsoft.com/office/officeart/2005/8/layout/orgChart1"/>
    <dgm:cxn modelId="{053EB52D-5691-4F12-B8C3-79DED0D42466}" type="presParOf" srcId="{89001F5F-1B1C-4CFD-B71E-385EF184FACA}" destId="{40F7B472-0361-458E-A6DF-9B847D0C1D6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07A6F26-81E9-421F-8384-F1D0C990FE16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EF55B8-C657-43E6-803A-034865954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2852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812D6-BA87-4E47-9AE3-1B3953BE215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622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98EF6-1803-4F7F-9CB0-617604131770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917A2-BDFC-45ED-AC19-CE3AFF1945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A5A56-AB2C-4A94-A106-AA7F8E57C840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A2B73-E35B-4EA8-8F8B-FD0EF749C9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25650-6086-457E-A1B9-90E0C2E27D5D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14685-FF0E-4E89-BEAE-DF07490F87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9A398-B855-4161-B76F-A095DD19E661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2383F-F13C-4FA4-9AE0-A1F8E9FBA9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11AC5-EFD3-49EE-8917-968A91EF549A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4E96A-6686-478E-8DBB-8AE0858D8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B6349-0068-421D-8F26-B2F3551A8069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70F82-C5E5-40D5-BE88-CA5A3163F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BE889-33C9-415F-848E-F34EAEBC4897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7FD8A-D905-43CB-A217-FB80434C8B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1D1CC-92AD-41B7-AF70-C2E9A4255CA4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0CAD3-331E-4FC0-AAB2-A285CDF91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BB534-B31B-44E2-B343-329D58861C60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9025B-136D-4D6B-9CFB-AFFB19A34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9453A-BF28-4F6C-9A2A-BB58D9A34586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23D55-4896-4CE1-9B3D-368190BA15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D3A66-80AF-4FC5-8637-8E912B598587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D46E4-D5F0-4630-9DED-727DB6ABE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347B4DE1-FE3C-4854-9E0D-058A8E2E36E8}" type="datetimeFigureOut">
              <a:rPr lang="ru-RU"/>
              <a:pPr>
                <a:defRPr/>
              </a:pPr>
              <a:t>18.02.2025</a:t>
            </a:fld>
            <a:endParaRPr lang="ru-RU"/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0FE5F08-86E2-4C40-9A6A-6E4C4F269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188" y="0"/>
            <a:ext cx="7772400" cy="2881313"/>
          </a:xfrm>
        </p:spPr>
        <p:txBody>
          <a:bodyPr/>
          <a:lstStyle/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Расстройства речи (алалия, сенсорная, моторная алалия, дислексия,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дискалькулия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508104" y="3429000"/>
            <a:ext cx="3240088" cy="28082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0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0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20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5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5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sz="500" dirty="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sz="900" dirty="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ru-RU" sz="900" dirty="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sz="600" dirty="0" smtClean="0"/>
          </a:p>
        </p:txBody>
      </p:sp>
      <p:pic>
        <p:nvPicPr>
          <p:cNvPr id="14340" name="Picture 12" descr="&amp;Kcy;&amp;acy;&amp;rcy;&amp;tcy;&amp;icy;&amp;ncy;&amp;kcy;&amp;icy; &amp;pcy;&amp;ocy; &amp;zcy;&amp;acy;&amp;pcy;&amp;rcy;&amp;ocy;&amp;scy;&amp;ucy; &amp;acy;&amp;lcy;&amp;acy;&amp;lcy;&amp;icy;&amp;yacy; &amp;kcy;&amp;acy;&amp;rcy;&amp;tcy;&amp;icy;&amp;ncy;&amp;k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040" y="2347119"/>
            <a:ext cx="32512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842148" y="5038301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 –психолог: Герман Анна Дмитриевна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/>
          <p:cNvSpPr>
            <a:spLocks noChangeArrowheads="1"/>
          </p:cNvSpPr>
          <p:nvPr/>
        </p:nvSpPr>
        <p:spPr bwMode="auto">
          <a:xfrm>
            <a:off x="539552" y="49523"/>
            <a:ext cx="4643438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Грубое искажение развития речи при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сенсорной алалии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 к вторичным нарушениям личности, поведения, задержке интеллектуального развития. Психологические особенности детей с сенсорной алалией характеризуются трудностью включения и удержания внимания, повышенной отвлекаемостью и истощаемостью, неустойчивость слухового восприятия и памяти. У детей с сенсорной алалией может отмечаться импульсивность, хаотичность поведения или, напротив, инертность, замкнутость.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чистом виде сенсорная алалия наблюдается нечасто; обычно встречается смешанная сенсомоторная алалия, что указывает на функциональную неразрывность речеслухового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речедвигательного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анализаторов. </a:t>
            </a:r>
          </a:p>
        </p:txBody>
      </p:sp>
      <p:pic>
        <p:nvPicPr>
          <p:cNvPr id="26626" name="Picture 6" descr="6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4221088"/>
            <a:ext cx="2736304" cy="221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алалии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571500"/>
            <a:ext cx="8374385" cy="6237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Приводящие к алалии факторы многообразны и могут воздействовать в различные периоды раннего онтогенеза. Так, в антенатальном периоде к органическому поражению речевых центров коры головного мозга могут приводить</a:t>
            </a:r>
            <a:r>
              <a:rPr lang="en-US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гипоксия плода, </a:t>
            </a:r>
            <a:endParaRPr lang="en-US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внутриутробное инфицирование (TORCH-синдром), </a:t>
            </a:r>
            <a:endParaRPr lang="en-US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угроза самопроизвольного прерывания беременности, токсикозы, </a:t>
            </a:r>
            <a:endParaRPr lang="en-US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падения беременной с </a:t>
            </a:r>
            <a:r>
              <a:rPr lang="ru-RU" sz="20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травматизацией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плода, </a:t>
            </a:r>
            <a:endParaRPr lang="en-US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хронические соматические заболевания будущей мамы (артериальная гипотония или гипертензия, сердечная или легочная недостаточность).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злоупотребление алкоголем, курение беременной;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стрессы;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отслоение плаценты;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гормональные нарушения; маточная недостаточность.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ru-RU" sz="18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ru-RU" sz="1800" dirty="0" smtClean="0"/>
          </a:p>
          <a:p>
            <a:pPr marL="609600" indent="-609600" eaLnBrk="1" hangingPunct="1">
              <a:lnSpc>
                <a:spcPct val="80000"/>
              </a:lnSpc>
            </a:pPr>
            <a:endParaRPr lang="en-US" sz="2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4"/>
          <p:cNvSpPr>
            <a:spLocks noChangeArrowheads="1"/>
          </p:cNvSpPr>
          <p:nvPr/>
        </p:nvSpPr>
        <p:spPr bwMode="auto">
          <a:xfrm>
            <a:off x="0" y="2636838"/>
            <a:ext cx="8748464" cy="276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Закономерным итогом отягощенного течения беременности служат осложнения родов и перинатальная патология. Алалия может являться следствием асфиксии новорожденных, недоношенности, внутричерепной родовой травмы при преждевременных, скоротечных или затяжных родах, применении инструментальных акушерских пособий. 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ru-RU" dirty="0"/>
          </a:p>
        </p:txBody>
      </p:sp>
      <p:sp>
        <p:nvSpPr>
          <p:cNvPr id="39938" name="Rectangle 5"/>
          <p:cNvSpPr>
            <a:spLocks noChangeArrowheads="1"/>
          </p:cNvSpPr>
          <p:nvPr/>
        </p:nvSpPr>
        <p:spPr bwMode="auto">
          <a:xfrm>
            <a:off x="1115616" y="187667"/>
            <a:ext cx="450056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перинатальный и родовой периоды могут быть другие причины: </a:t>
            </a:r>
          </a:p>
          <a:p>
            <a:pPr marL="342900" indent="-342900"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кислородное голодание плода; </a:t>
            </a:r>
          </a:p>
          <a:p>
            <a:pPr marL="342900" indent="-342900">
              <a:buFontTx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слабые или стремительные роды; </a:t>
            </a:r>
          </a:p>
          <a:p>
            <a:pPr marL="342900" indent="-342900">
              <a:buFontTx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пуповинное обвитие; </a:t>
            </a:r>
          </a:p>
          <a:p>
            <a:pPr marL="342900" indent="-342900">
              <a:buFontTx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переохлаждение ребенка. </a:t>
            </a:r>
          </a:p>
        </p:txBody>
      </p:sp>
      <p:pic>
        <p:nvPicPr>
          <p:cNvPr id="39939" name="Picture 7" descr="32DP6a5cux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8184" y="332656"/>
            <a:ext cx="2818992" cy="19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188" y="836613"/>
            <a:ext cx="6624637" cy="5113337"/>
          </a:xfrm>
        </p:spPr>
        <p:txBody>
          <a:bodyPr/>
          <a:lstStyle/>
          <a:p>
            <a:pPr algn="just" eaLnBrk="1" hangingPunct="1"/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4000" dirty="0" smtClean="0"/>
          </a:p>
        </p:txBody>
      </p:sp>
      <p:sp>
        <p:nvSpPr>
          <p:cNvPr id="40962" name="Rectangle 3"/>
          <p:cNvSpPr>
            <a:spLocks noChangeArrowheads="1"/>
          </p:cNvSpPr>
          <p:nvPr/>
        </p:nvSpPr>
        <p:spPr bwMode="auto">
          <a:xfrm>
            <a:off x="197644" y="0"/>
            <a:ext cx="5292725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числе </a:t>
            </a:r>
            <a:r>
              <a:rPr lang="ru-RU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этиопатогенетических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факторов алалии, воздействующих в первые годы жизни ребенка, следует выделить энцефалиты, менингиты, ЧМТ, соматические заболевания,  приводящие к истощению ЦНС (гипотрофию). Некоторые исследователи указывают на наследственную, семейную предрасположенность к алалии. Частые и продолжительные заболевания детей в первые годы жизни (ОРВИ, пневмонии, эндокринопатии, рахит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краснуха и пр.), операции под общим наркозом, неблагоприятные социальные условия (педагогическая запущенность, синдром </a:t>
            </a:r>
            <a:r>
              <a:rPr lang="ru-RU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госпитализма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дефицит речевых контактов) усугубляют действие ведущих причин алалии.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в анамнезе детей с алалией прослеживается участие не одного, а целого комплекса факторов, приводящих к минимальной мозговой дисфункции </a:t>
            </a:r>
          </a:p>
        </p:txBody>
      </p:sp>
      <p:pic>
        <p:nvPicPr>
          <p:cNvPr id="40963" name="Picture 5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3913" y="230922"/>
            <a:ext cx="3120236" cy="252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ChangeArrowheads="1"/>
          </p:cNvSpPr>
          <p:nvPr/>
        </p:nvSpPr>
        <p:spPr bwMode="auto">
          <a:xfrm>
            <a:off x="250825" y="483066"/>
            <a:ext cx="496924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Органические повреждения головного мозга вызывают замедление созревания нервных клеток, которые остаются на стадии молодых незрелых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нейробластов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сопровождается снижением возбудимости нейронов, инертностью основных нервных процессов, функциональной истощаемостью клеток мозга. Поражения коры головного мозга при алалии носят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нерезко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выраженный, но множественный и билатеральный характер, что ограничивает самостоятельные компенсаторные возможности речевого развития. </a:t>
            </a:r>
          </a:p>
        </p:txBody>
      </p:sp>
      <p:pic>
        <p:nvPicPr>
          <p:cNvPr id="43010" name="Picture 4" descr="1187923-161626-4x1924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128" y="57244"/>
            <a:ext cx="33147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6" descr="%D0%92%D0%BE%D1%81%D1%81%D1%82%D0%B0%D0%BD%D0%BE%D0%B2%D0%BB%D0%B5%D0%BD%D0%B8%D0%B5-%D0%BF%D0%BE%D0%B2%D1%80%D0%B5%D0%B6%D0%B4%D0%B5%D0%BD%D0%BD%D1%8B%D1%85-%D0%BA%D0%BB%D0%B5%D1%82%D0%BE%D0%BA-%D0%B3%D0%BE%D0%BB%D0%BE%D0%B2%D0%BD%D0%BE%D0%B3%D0%BE-%D0%BC%D0%BE%D0%B7%D0%B3%D0%B0-300x2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6503" y="2780928"/>
            <a:ext cx="33623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ChangeArrowheads="1"/>
          </p:cNvSpPr>
          <p:nvPr/>
        </p:nvSpPr>
        <p:spPr bwMode="auto">
          <a:xfrm>
            <a:off x="213903" y="561797"/>
            <a:ext cx="73083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1600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достичь прогресса в речевых способностях ребенка, необходимо начинать лечение сразу же после подтверждения диагноза. Чем раньше, отклонения будут замечены, тем больше шансов, что терапия будет успешной. </a:t>
            </a:r>
          </a:p>
        </p:txBody>
      </p:sp>
      <p:sp>
        <p:nvSpPr>
          <p:cNvPr id="45058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223428" y="0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алалии</a:t>
            </a:r>
          </a:p>
        </p:txBody>
      </p:sp>
      <p:sp>
        <p:nvSpPr>
          <p:cNvPr id="45059" name="Rectangle 10"/>
          <p:cNvSpPr>
            <a:spLocks noChangeArrowheads="1"/>
          </p:cNvSpPr>
          <p:nvPr/>
        </p:nvSpPr>
        <p:spPr bwMode="auto">
          <a:xfrm>
            <a:off x="0" y="3807529"/>
            <a:ext cx="8676456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sz="1600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речью ведется на фоне медикаментозной терапии, направленной на стимуляцию созревания мозговых структур; физиотерапии (лазеротерапии,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магнитотерапии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электрофореза, ДМВ, водолечения, ИРТ, электропунктуры;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транскраниальной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электростимуляции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др.). При алалии важно работать над развитием общей и ручной моторики, психических функций (памяти, внимания, представлений, мышления). </a:t>
            </a:r>
          </a:p>
        </p:txBody>
      </p:sp>
      <p:sp>
        <p:nvSpPr>
          <p:cNvPr id="45060" name="Rectangle 13"/>
          <p:cNvSpPr>
            <a:spLocks noChangeArrowheads="1"/>
          </p:cNvSpPr>
          <p:nvPr/>
        </p:nvSpPr>
        <p:spPr bwMode="auto">
          <a:xfrm>
            <a:off x="72008" y="2153885"/>
            <a:ext cx="702027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коррекционного воздействия при любых формах алалии должна носить комплексный психолого-медико-педагогический характер. Дети с алалией получают необходимую помощь в специализированных ДОУ, стационарах, коррекционных центрах, санаториях. </a:t>
            </a:r>
          </a:p>
        </p:txBody>
      </p:sp>
      <p:pic>
        <p:nvPicPr>
          <p:cNvPr id="45061" name="Picture 15" descr="dca871ece25b7a3400f4d5e9bf48596c-e14487414497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8" y="2153885"/>
            <a:ext cx="1735060" cy="1946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ChangeArrowheads="1"/>
          </p:cNvSpPr>
          <p:nvPr/>
        </p:nvSpPr>
        <p:spPr bwMode="auto">
          <a:xfrm>
            <a:off x="0" y="452407"/>
            <a:ext cx="644420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сенсорной алалии ставятся задачи овладеть различением неречевых и речевых звуков, дифференциацией слов, соотнесением их с конкретными предметами и действиями, пониманием фраз и речевых инструкций, грамматическим строем речи. По мере накопления словаря, формирования тонких акустических дифференцировок и фонематического восприятия становится возможным развитие собственной речи ребенка.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различных формах алалии рекомендуется сравнительно раннее обучение детей грамоте, поскольку письмо и чтение позволяет лучше закрепить усвоенный материал, а также контролировать устную речь.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Логопедическое лечение должно закрепляться домашними упражнениями.</a:t>
            </a:r>
          </a:p>
        </p:txBody>
      </p:sp>
      <p:pic>
        <p:nvPicPr>
          <p:cNvPr id="47106" name="Picture 9" descr="ANd9GcS7zlUO-NNBOnpPJav0IzVuiW3BN5Y7xp3No8ZCAWedQgQVO2rTs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260648"/>
            <a:ext cx="2521284" cy="2020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 </a:t>
            </a:r>
            <a:endParaRPr lang="ru-RU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Частичное специфическое нарушение процесса чтения, обусловленное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(нарушением) высших психических функций и проявляющееся в повторяющихся  ошибках стойкого характера</a:t>
            </a:r>
          </a:p>
        </p:txBody>
      </p:sp>
    </p:spTree>
    <p:extLst>
      <p:ext uri="{BB962C8B-B14F-4D97-AF65-F5344CB8AC3E}">
        <p14:creationId xmlns:p14="http://schemas.microsoft.com/office/powerpoint/2010/main" val="3447392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дислексии </a:t>
            </a:r>
            <a:endParaRPr lang="ru-RU" sz="400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352" y="1429346"/>
            <a:ext cx="8579296" cy="4525963"/>
          </a:xfrm>
        </p:spPr>
        <p:txBody>
          <a:bodyPr/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основным проявлениям различается литеральная (связана с проблемами усвоения отдельных  букв) и вербальная (связана с проблемами прочтения слов) дислексия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нарушенных механизмов,  выделяются следующие формы расстройства чтения: фонематическая, семантическая,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аграмматическая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мнестическая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оптическая, тактильная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Фонематическая,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аграмматическая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семантическая формы дислексии связаны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недостаточной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речевых функций,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амнестическая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тактильная и оптическая–с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психических функций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39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76200" y="188640"/>
            <a:ext cx="9220200" cy="4525963"/>
          </a:xfrm>
        </p:spPr>
        <p:txBody>
          <a:bodyPr/>
          <a:lstStyle/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Фонематическая дислексия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Наиболее распространенная, чаще всего встречается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умладших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школьников. Она является следствием недоразвития синтеза, анализа и фонематического восприятия. При этом нарушении ребенок переставляет местами слоги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вместо«ток»читает«кот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Семантическая дислексия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следствие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слогового синтеза, непонимания синтаксических связей и бедности словаря. Ребенок понимает слова, но в отдельности от всего текста. Это приводит к тому, что он не может уловить смысл прочитанного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Аграмматическая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дислексия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Она предполагает ошибки  в составлении конструкций. Ребенок неправильно использует падежи, окончания, времена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Мнестическая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дислексия.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Вызвана нарушениями слухоречевой памяти, проблемами соотнесения звука и буквы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Оптическая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Вызвана недостаточной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зрительно- пространственных представлений: ребенок может видеть слово задом на перед, либо не может сфокусировать взгляд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строчке,которую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читает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Тактильная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Эта проблема характерна для слабовидящих людей, которые используют азбуку Брайля для чтения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7466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Оглавление</a:t>
            </a:r>
          </a:p>
        </p:txBody>
      </p:sp>
      <p:sp>
        <p:nvSpPr>
          <p:cNvPr id="15362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Алалия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речевого дефекта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Алалии у детей и их основные признаки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алалии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и профилактика алалии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buFontTx/>
              <a:buNone/>
            </a:pPr>
            <a:endParaRPr lang="en-US" sz="2400" dirty="0" smtClean="0"/>
          </a:p>
          <a:p>
            <a:pPr marL="609600" indent="-609600">
              <a:buFontTx/>
              <a:buAutoNum type="arabicPeriod"/>
            </a:pPr>
            <a:endParaRPr lang="en-US" sz="2400" dirty="0" smtClean="0"/>
          </a:p>
          <a:p>
            <a:pPr marL="609600" indent="-609600">
              <a:buFontTx/>
              <a:buAutoNum type="arabicPeriod"/>
            </a:pPr>
            <a:endParaRPr lang="en-US" sz="2400" dirty="0" smtClean="0"/>
          </a:p>
          <a:p>
            <a:pPr marL="609600" indent="-609600">
              <a:buFontTx/>
              <a:buAutoNum type="arabicPeriod"/>
            </a:pPr>
            <a:endParaRPr lang="en-US" dirty="0" smtClean="0"/>
          </a:p>
          <a:p>
            <a:pPr marL="609600" indent="-609600">
              <a:buFontTx/>
              <a:buAutoNum type="arabicPeriod"/>
            </a:pPr>
            <a:endParaRPr lang="en-US" dirty="0" smtClean="0"/>
          </a:p>
          <a:p>
            <a:pPr marL="609600" indent="-609600">
              <a:buFontTx/>
              <a:buAutoNum type="arabicPeriod"/>
            </a:pPr>
            <a:endParaRPr lang="ru-RU" dirty="0" smtClean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07921"/>
            <a:ext cx="67065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признакам </a:t>
            </a:r>
            <a:r>
              <a:rPr lang="ru-RU" sz="3200" b="1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дислексии относятся</a:t>
            </a:r>
            <a:r>
              <a:rPr lang="ru-RU" sz="24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2654" y="657300"/>
            <a:ext cx="867645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с концентрацией внимания и памятью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быстрая утомляемость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близкое расположение книги при чтении. При этом ребенок может по какой-то причине закрывать один глаз во время чтения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такие дети часто трут глаза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вовремя чтения может поворачивать голову набок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чтения есть жалобы на головную боль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 слов, изменение последовательности слогов и букв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старается избежать выполнения письменных работ и чтения, так как эти действия даются ему с трудом, либо в процессе их выполнения обнаруживается много ошибок, что приводит к психологическому дискомфорту ребенка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написание слов задом наперед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написании текста слова накладываются друг на друга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904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причины развития дислексии</a:t>
            </a:r>
            <a:endParaRPr lang="ru-RU" sz="360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Патологические биологические факторы</a:t>
            </a:r>
            <a:r>
              <a:rPr lang="ru-RU" sz="2400" b="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540" y="989023"/>
            <a:ext cx="88924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Гипоксия головного мозга ребенка. Патология случается при неправильной имплантации плодного яйца, врожденных пороках сердца плода, порока сердца матери и анемии. Также расстройство может быть следствием затяжных родов, асфиксии новорожденного вовремя родовой деятельности и т.д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Поражение центральной нервной системы, вызванное медикаментозной, наркотической или алкогольной интоксикацией. Токсическое поражение также может быть вызвано ядерной желтухой новорожденного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Корь, краснуха, грипп и другие заболевания, которые перенесла мать во время беременности. Результатом этих болезней является инфекционное поражение мозга плода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Травматизация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плода, вызванная затяжными родами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годы жизни малыша на развитие патологии может повлиять черепно-мозговая травма,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различныеинфекции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корь,полиомиелитит.д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515514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</a:t>
            </a:r>
            <a:r>
              <a:rPr lang="ru-RU" b="1" dirty="0" err="1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дисграфия</a:t>
            </a:r>
            <a:endParaRPr lang="ru-RU" sz="3600" b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</a:rPr>
              <a:t>ДИСГРАФИЯ</a:t>
            </a:r>
            <a:r>
              <a:rPr lang="ru-RU" sz="2400" dirty="0">
                <a:solidFill>
                  <a:srgbClr val="0070C0"/>
                </a:solidFill>
              </a:rPr>
              <a:t> – («графо» – пишу, «</a:t>
            </a:r>
            <a:r>
              <a:rPr lang="ru-RU" sz="2400" dirty="0" err="1">
                <a:solidFill>
                  <a:srgbClr val="0070C0"/>
                </a:solidFill>
              </a:rPr>
              <a:t>дис</a:t>
            </a:r>
            <a:r>
              <a:rPr lang="ru-RU" sz="2400" dirty="0">
                <a:solidFill>
                  <a:srgbClr val="0070C0"/>
                </a:solidFill>
              </a:rPr>
              <a:t>» </a:t>
            </a:r>
            <a:r>
              <a:rPr lang="ru-RU" sz="2400" dirty="0" smtClean="0">
                <a:solidFill>
                  <a:srgbClr val="0070C0"/>
                </a:solidFill>
              </a:rPr>
              <a:t>- расстройство)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Специфическое расстройство письменной речи, проявляющееся в многочисленных типичных ошибках стойкого характера и обусловленное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высших психических функций, участвующих в процессе овладения письмом.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4" descr="Обо всем - Требуются рецензии в новый игровой журнал!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48200" y="3837781"/>
            <a:ext cx="4038600" cy="2689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76989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40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дисграфии</a:t>
            </a:r>
            <a:endParaRPr lang="ru-RU" sz="4000" b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sz="2800" dirty="0">
                <a:ln>
                  <a:solidFill>
                    <a:schemeClr val="accent1">
                      <a:shade val="50000"/>
                      <a:alpha val="64000"/>
                    </a:schemeClr>
                  </a:solidFill>
                  <a:prstDash val="dashDot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артикуляторно –акустическая;</a:t>
            </a:r>
          </a:p>
          <a:p>
            <a:pPr>
              <a:buFontTx/>
              <a:buChar char="-"/>
            </a:pPr>
            <a:r>
              <a:rPr lang="ru-RU" sz="2800" dirty="0">
                <a:ln>
                  <a:solidFill>
                    <a:schemeClr val="accent1">
                      <a:shade val="50000"/>
                      <a:alpha val="64000"/>
                    </a:schemeClr>
                  </a:solidFill>
                  <a:prstDash val="dashDot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акустическая;</a:t>
            </a:r>
          </a:p>
          <a:p>
            <a:pPr>
              <a:buFontTx/>
              <a:buChar char="-"/>
            </a:pPr>
            <a:r>
              <a:rPr lang="ru-RU" sz="2800" dirty="0">
                <a:ln>
                  <a:solidFill>
                    <a:schemeClr val="accent1">
                      <a:shade val="50000"/>
                      <a:alpha val="64000"/>
                    </a:schemeClr>
                  </a:solidFill>
                  <a:prstDash val="dashDot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на почве нарушения языкового анализа и синтеза;</a:t>
            </a:r>
          </a:p>
          <a:p>
            <a:pPr>
              <a:buFontTx/>
              <a:buChar char="-"/>
            </a:pPr>
            <a:r>
              <a:rPr lang="ru-RU" sz="2800" dirty="0" err="1">
                <a:ln>
                  <a:solidFill>
                    <a:schemeClr val="accent1">
                      <a:shade val="50000"/>
                      <a:alpha val="64000"/>
                    </a:schemeClr>
                  </a:solidFill>
                  <a:prstDash val="dashDot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аграмматическая</a:t>
            </a:r>
            <a:r>
              <a:rPr lang="ru-RU" sz="2800" dirty="0">
                <a:ln>
                  <a:solidFill>
                    <a:schemeClr val="accent1">
                      <a:shade val="50000"/>
                      <a:alpha val="64000"/>
                    </a:schemeClr>
                  </a:solidFill>
                  <a:prstDash val="dashDot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2800" dirty="0" err="1">
                <a:ln>
                  <a:solidFill>
                    <a:schemeClr val="accent1">
                      <a:shade val="50000"/>
                      <a:alpha val="64000"/>
                    </a:schemeClr>
                  </a:solidFill>
                  <a:prstDash val="dashDot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оптичесая</a:t>
            </a:r>
            <a:endParaRPr lang="ru-RU" sz="2800" dirty="0">
              <a:ln>
                <a:solidFill>
                  <a:schemeClr val="accent1">
                    <a:shade val="50000"/>
                    <a:alpha val="64000"/>
                  </a:schemeClr>
                </a:solidFill>
                <a:prstDash val="dashDot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360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58738"/>
            <a:ext cx="8229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4000" b="1" kern="0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Артикуляторно-акустическая форма </a:t>
            </a:r>
            <a:r>
              <a:rPr lang="ru-RU" sz="4000" b="1" kern="0" dirty="0" err="1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дисграфии</a:t>
            </a:r>
            <a:endParaRPr lang="ru-RU" sz="40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651158"/>
              </p:ext>
            </p:extLst>
          </p:nvPr>
        </p:nvGraphicFramePr>
        <p:xfrm>
          <a:off x="1524000" y="1397000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Р-Л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С-Ш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Ж-З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ак –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ак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тол – 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</a:rPr>
                        <a:t>ш</a:t>
                      </a:r>
                      <a:r>
                        <a:rPr lang="ru-RU" b="1" dirty="0" err="1" smtClean="0">
                          <a:solidFill>
                            <a:srgbClr val="0000FF"/>
                          </a:solidFill>
                        </a:rPr>
                        <a:t>тол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ж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ук – 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</a:rPr>
                        <a:t>з</a:t>
                      </a:r>
                      <a:r>
                        <a:rPr lang="ru-RU" b="1" dirty="0" err="1" smtClean="0">
                          <a:solidFill>
                            <a:srgbClr val="0000FF"/>
                          </a:solidFill>
                        </a:rPr>
                        <a:t>ук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ковё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 – </a:t>
                      </a:r>
                      <a:r>
                        <a:rPr lang="ru-RU" b="1" dirty="0" err="1" smtClean="0">
                          <a:solidFill>
                            <a:srgbClr val="0000FF"/>
                          </a:solidFill>
                        </a:rPr>
                        <a:t>ковё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</a:rPr>
                        <a:t>л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кала –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ш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кала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ко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ж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а - ко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з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бе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р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ёза – </a:t>
                      </a:r>
                      <a:r>
                        <a:rPr lang="ru-RU" b="1" dirty="0" err="1" smtClean="0">
                          <a:solidFill>
                            <a:srgbClr val="0000FF"/>
                          </a:solidFill>
                        </a:rPr>
                        <a:t>бе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</a:rPr>
                        <a:t>л</a:t>
                      </a:r>
                      <a:r>
                        <a:rPr lang="ru-RU" b="1" dirty="0" err="1" smtClean="0">
                          <a:solidFill>
                            <a:srgbClr val="0000FF"/>
                          </a:solidFill>
                        </a:rPr>
                        <a:t>ёза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ка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ка – ка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ш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до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ж</a:t>
                      </a:r>
                      <a:r>
                        <a:rPr lang="ru-RU" b="1" dirty="0" smtClean="0">
                          <a:solidFill>
                            <a:srgbClr val="0000FF"/>
                          </a:solidFill>
                        </a:rPr>
                        <a:t>дь –  </a:t>
                      </a:r>
                      <a:r>
                        <a:rPr lang="ru-RU" b="1" dirty="0" err="1" smtClean="0">
                          <a:solidFill>
                            <a:srgbClr val="0000FF"/>
                          </a:solidFill>
                        </a:rPr>
                        <a:t>до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</a:rPr>
                        <a:t>з</a:t>
                      </a:r>
                      <a:r>
                        <a:rPr lang="ru-RU" b="1" dirty="0" err="1" smtClean="0">
                          <a:solidFill>
                            <a:srgbClr val="0000FF"/>
                          </a:solidFill>
                        </a:rPr>
                        <a:t>дь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4755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0"/>
            <a:ext cx="76765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Акустическая форма </a:t>
            </a:r>
            <a:r>
              <a:rPr lang="ru-RU" sz="40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дисграфии</a:t>
            </a:r>
            <a:endParaRPr lang="ru-RU" sz="4000" b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7" y="836712"/>
            <a:ext cx="832466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обозначающие звонкие - глухие   согласные     </a:t>
            </a:r>
          </a:p>
          <a:p>
            <a:pPr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(Б-П; В-Ф; Д-Т; Ж-Ш и т.д.), </a:t>
            </a:r>
          </a:p>
          <a:p>
            <a:pPr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свистящие - шипящие </a:t>
            </a:r>
          </a:p>
          <a:p>
            <a:pPr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(С-Ш; З-Ж и т.д.), </a:t>
            </a:r>
          </a:p>
          <a:p>
            <a:pPr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аффрикаты      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(Ч-Щ; Ч-ТЬ; Ц-Т; Ц-С и т.д.),</a:t>
            </a:r>
          </a:p>
          <a:p>
            <a:pPr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лабиализованные гласные   </a:t>
            </a:r>
          </a:p>
          <a:p>
            <a:pPr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О – У; Е -Ю)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соноры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Р – Л; й – Ль)</a:t>
            </a:r>
          </a:p>
          <a:p>
            <a:pPr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проявляется в неправильном обозначении мягкости согласных на письме: </a:t>
            </a:r>
          </a:p>
          <a:p>
            <a:pPr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писмо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лубит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больит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и т.д.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гласных: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–У  («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туча)  Е –И («лес» – лис)</a:t>
            </a:r>
          </a:p>
        </p:txBody>
      </p:sp>
    </p:spTree>
    <p:extLst>
      <p:ext uri="{BB962C8B-B14F-4D97-AF65-F5344CB8AC3E}">
        <p14:creationId xmlns:p14="http://schemas.microsoft.com/office/powerpoint/2010/main" val="2876687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9001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Дисграфия</a:t>
            </a:r>
            <a:r>
              <a:rPr lang="ru-RU" sz="36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почве нарушения языкового анализа и синтеза</a:t>
            </a:r>
            <a:br>
              <a:rPr lang="ru-RU" sz="36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700808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на письме в виде специфических ошибок на уровне буквы, слога, слова, словосочетания, предложения и текста. Это: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пропуск, перестановка, вставка букв, искажения фонетического наполнения слов;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раздельное написание частей слова, слитное написание самостоятельных и служебных слов, вставки, перестановки, пропуски и повторы слов;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нарушение количественного или качественного состава предложения; нарушение или отсутствие границ предложения</a:t>
            </a:r>
          </a:p>
        </p:txBody>
      </p:sp>
    </p:spTree>
    <p:extLst>
      <p:ext uri="{BB962C8B-B14F-4D97-AF65-F5344CB8AC3E}">
        <p14:creationId xmlns:p14="http://schemas.microsoft.com/office/powerpoint/2010/main" val="3309122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606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</a:rPr>
              <a:t>Примеры ошибок при </a:t>
            </a:r>
            <a:r>
              <a:rPr lang="ru-RU" b="1" i="1" dirty="0" err="1">
                <a:solidFill>
                  <a:srgbClr val="0070C0"/>
                </a:solidFill>
              </a:rPr>
              <a:t>дисграфия</a:t>
            </a:r>
            <a:r>
              <a:rPr lang="ru-RU" b="1" i="1" dirty="0">
                <a:solidFill>
                  <a:srgbClr val="0070C0"/>
                </a:solidFill>
              </a:rPr>
              <a:t> на почве нарушения языкового анализа и синтеза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2452" y="1460977"/>
            <a:ext cx="69665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Пропуски согласных при стечении: диктант –« </a:t>
            </a:r>
            <a:r>
              <a:rPr lang="ru-RU" i="1" dirty="0" err="1"/>
              <a:t>дикат</a:t>
            </a:r>
            <a:r>
              <a:rPr lang="ru-RU" i="1" dirty="0"/>
              <a:t>», школа – «кола».</a:t>
            </a:r>
            <a:endParaRPr lang="ru-RU" dirty="0"/>
          </a:p>
          <a:p>
            <a:r>
              <a:rPr lang="ru-RU" i="1" dirty="0"/>
              <a:t>Пропуски гласных: собака – «</a:t>
            </a:r>
            <a:r>
              <a:rPr lang="ru-RU" i="1" dirty="0" err="1"/>
              <a:t>сбака</a:t>
            </a:r>
            <a:r>
              <a:rPr lang="ru-RU" i="1" dirty="0"/>
              <a:t>», дома –« </a:t>
            </a:r>
            <a:r>
              <a:rPr lang="ru-RU" i="1" dirty="0" err="1"/>
              <a:t>дма</a:t>
            </a:r>
            <a:r>
              <a:rPr lang="ru-RU" i="1" dirty="0"/>
              <a:t>».</a:t>
            </a:r>
            <a:endParaRPr lang="ru-RU" dirty="0"/>
          </a:p>
          <a:p>
            <a:r>
              <a:rPr lang="ru-RU" i="1" dirty="0"/>
              <a:t>Добавление букв: таскали –« </a:t>
            </a:r>
            <a:r>
              <a:rPr lang="ru-RU" i="1" dirty="0" err="1"/>
              <a:t>тасакали</a:t>
            </a:r>
            <a:r>
              <a:rPr lang="ru-RU" i="1" dirty="0"/>
              <a:t>».</a:t>
            </a:r>
            <a:endParaRPr lang="ru-RU" dirty="0"/>
          </a:p>
          <a:p>
            <a:r>
              <a:rPr lang="ru-RU" i="1" dirty="0"/>
              <a:t>Пропуски, добавления, перестановка слогов: комната – «кота», стакан-«</a:t>
            </a:r>
            <a:r>
              <a:rPr lang="ru-RU" i="1" dirty="0" err="1"/>
              <a:t>стакакан</a:t>
            </a:r>
            <a:r>
              <a:rPr lang="ru-RU" i="1" dirty="0"/>
              <a:t>».</a:t>
            </a:r>
            <a:endParaRPr lang="ru-RU" dirty="0"/>
          </a:p>
          <a:p>
            <a:r>
              <a:rPr lang="ru-RU" i="1" dirty="0"/>
              <a:t>Слитное написание слов: идёт дождь – «</a:t>
            </a:r>
            <a:r>
              <a:rPr lang="ru-RU" i="1" dirty="0" err="1"/>
              <a:t>идёдошь</a:t>
            </a:r>
            <a:r>
              <a:rPr lang="ru-RU" i="1" dirty="0"/>
              <a:t>».</a:t>
            </a:r>
            <a:endParaRPr lang="ru-RU" dirty="0"/>
          </a:p>
          <a:p>
            <a:r>
              <a:rPr lang="ru-RU" i="1" dirty="0"/>
              <a:t>Слитное написание предлогов с другими словами: в доме –« </a:t>
            </a:r>
            <a:r>
              <a:rPr lang="ru-RU" i="1" dirty="0" err="1"/>
              <a:t>вдоме</a:t>
            </a:r>
            <a:r>
              <a:rPr lang="ru-RU" i="1" dirty="0"/>
              <a:t>».</a:t>
            </a:r>
            <a:endParaRPr lang="ru-RU" dirty="0"/>
          </a:p>
          <a:p>
            <a:r>
              <a:rPr lang="ru-RU" i="1" dirty="0"/>
              <a:t>Раздельное написание слова: белая берёза растёт у окна – «</a:t>
            </a:r>
            <a:r>
              <a:rPr lang="ru-RU" i="1" dirty="0" err="1"/>
              <a:t>белабе</a:t>
            </a:r>
            <a:r>
              <a:rPr lang="ru-RU" i="1" dirty="0"/>
              <a:t> </a:t>
            </a:r>
            <a:r>
              <a:rPr lang="ru-RU" i="1" dirty="0" err="1"/>
              <a:t>заратет</a:t>
            </a:r>
            <a:r>
              <a:rPr lang="ru-RU" i="1" dirty="0"/>
              <a:t> ока».</a:t>
            </a:r>
            <a:endParaRPr lang="ru-RU" dirty="0"/>
          </a:p>
          <a:p>
            <a:r>
              <a:rPr lang="ru-RU" i="1" dirty="0"/>
              <a:t>Раздельное написание приставки и корня: наступила – «на ступила».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107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332656"/>
            <a:ext cx="3368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Аграмматическая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дисграфия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1479" y="1052736"/>
            <a:ext cx="74168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ru-RU" dirty="0"/>
              <a:t>Ребенок пишет </a:t>
            </a:r>
            <a:r>
              <a:rPr lang="ru-RU" dirty="0" err="1"/>
              <a:t>аграмматично</a:t>
            </a:r>
            <a:r>
              <a:rPr lang="ru-RU" dirty="0"/>
              <a:t>, т.е. как бы вопреки правилам грамматики ("красивый сумка", "веселые день"). </a:t>
            </a:r>
          </a:p>
          <a:p>
            <a:pPr>
              <a:buNone/>
              <a:defRPr/>
            </a:pPr>
            <a:r>
              <a:rPr lang="ru-RU" dirty="0"/>
              <a:t>      </a:t>
            </a:r>
            <a:r>
              <a:rPr lang="ru-RU" b="1" dirty="0">
                <a:solidFill>
                  <a:srgbClr val="0000FF"/>
                </a:solidFill>
              </a:rPr>
              <a:t>-</a:t>
            </a:r>
            <a:r>
              <a:rPr lang="ru-RU" dirty="0"/>
              <a:t> </a:t>
            </a:r>
            <a:r>
              <a:rPr lang="ru-RU" dirty="0" err="1"/>
              <a:t>Аграмматизмы</a:t>
            </a:r>
            <a:r>
              <a:rPr lang="ru-RU" dirty="0"/>
              <a:t> на письме отмечаются на уровне слова, словосочетания, предложения и текста.                                                  </a:t>
            </a:r>
          </a:p>
          <a:p>
            <a:pPr>
              <a:buNone/>
              <a:defRPr/>
            </a:pPr>
            <a:r>
              <a:rPr lang="ru-RU" b="1" dirty="0">
                <a:solidFill>
                  <a:srgbClr val="0000FF"/>
                </a:solidFill>
              </a:rPr>
              <a:t>   </a:t>
            </a:r>
            <a:r>
              <a:rPr lang="ru-RU" dirty="0"/>
              <a:t>Трудности в установлении логических и языковых связей между предложениями.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Нарушение смысловых, грамматических  связей между отдельными предложениями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Синтаксические нарушения в виде пропуска значимых членов предложения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Грубые нарушения последовательности слов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Рассогласованность в роде, числе, падеже  (словоизменение)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Замена форм </a:t>
            </a:r>
            <a:r>
              <a:rPr lang="ru-RU" dirty="0" err="1"/>
              <a:t>ед.числа</a:t>
            </a:r>
            <a:r>
              <a:rPr lang="ru-RU" dirty="0"/>
              <a:t> существительными </a:t>
            </a:r>
            <a:r>
              <a:rPr lang="ru-RU" dirty="0" err="1"/>
              <a:t>мн.числа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Замена окончаний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Замены приставок, суффиксов ( словообразование)</a:t>
            </a:r>
          </a:p>
        </p:txBody>
      </p:sp>
    </p:spTree>
    <p:extLst>
      <p:ext uri="{BB962C8B-B14F-4D97-AF65-F5344CB8AC3E}">
        <p14:creationId xmlns:p14="http://schemas.microsoft.com/office/powerpoint/2010/main" val="340066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548680"/>
            <a:ext cx="27369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Оптическая </a:t>
            </a:r>
            <a:r>
              <a:rPr lang="ru-RU" dirty="0" err="1">
                <a:solidFill>
                  <a:srgbClr val="0070C0"/>
                </a:solidFill>
              </a:rPr>
              <a:t>дисграфия</a:t>
            </a:r>
            <a:r>
              <a:rPr lang="ru-RU" dirty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82341"/>
            <a:ext cx="66064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>
                <a:latin typeface="Calibri" pitchFamily="34" charset="0"/>
              </a:rPr>
              <a:t>Проявляется в :</a:t>
            </a:r>
          </a:p>
          <a:p>
            <a:r>
              <a:rPr lang="ru-RU" dirty="0">
                <a:latin typeface="Calibri" pitchFamily="34" charset="0"/>
              </a:rPr>
              <a:t>заменах и искажениях на письме графически сходных рукописных букв (и-ш, п-т, т-ш, в-д, б-д, л-м, э-с и др.). </a:t>
            </a:r>
          </a:p>
          <a:p>
            <a:r>
              <a:rPr lang="ru-RU" dirty="0"/>
              <a:t>- </a:t>
            </a:r>
            <a:r>
              <a:rPr lang="ru-RU" dirty="0" err="1"/>
              <a:t>недописывание</a:t>
            </a:r>
            <a:r>
              <a:rPr lang="ru-RU" dirty="0"/>
              <a:t> элементов букв (связано с недоучетом их количества): Л вместо М; Х вместо Ж и т.д.;</a:t>
            </a:r>
            <a:br>
              <a:rPr lang="ru-RU" dirty="0"/>
            </a:br>
            <a:r>
              <a:rPr lang="ru-RU" dirty="0"/>
              <a:t>- добавление лишних элементов;</a:t>
            </a:r>
            <a:br>
              <a:rPr lang="ru-RU" dirty="0"/>
            </a:br>
            <a:r>
              <a:rPr lang="ru-RU" dirty="0"/>
              <a:t>- пропуски элементов, особенно при соединении букв, включающих одинаковый элемент;</a:t>
            </a:r>
            <a:br>
              <a:rPr lang="ru-RU" dirty="0"/>
            </a:br>
            <a:r>
              <a:rPr lang="ru-RU" dirty="0"/>
              <a:t>- зеркальное написание букв.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216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3"/>
          <p:cNvSpPr>
            <a:spLocks noChangeArrowheads="1"/>
          </p:cNvSpPr>
          <p:nvPr/>
        </p:nvSpPr>
        <p:spPr bwMode="auto">
          <a:xfrm>
            <a:off x="250825" y="188913"/>
            <a:ext cx="864235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Алалия</a:t>
            </a:r>
            <a:r>
              <a:rPr lang="ru-RU" sz="2400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(дефект речи)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греч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а- частица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означающая отрицание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лат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Lalia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отсутствие или недоразвитие речи у детей при нормальном слухе и первично сохранном интеллекте; причиной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алалии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чаще всего является повреждение речевых областей больших полушарий головного мозга при родах, а также мозговые заболевания или травмы, перенесенные ребенком в доречевой период жизни; тяжелые степени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алалии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выражаются у детей полным отсутствием речи или наличием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лепетных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отрывков слов; в более легких случаях наблюдаются зачатки речи, характеризующиеся ограниченностью запаса слов,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аграмматизмом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затруднениями в усвоении чтения и письма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ru-RU" sz="2400" b="1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1125538"/>
            <a:ext cx="8229600" cy="3875087"/>
          </a:xfrm>
        </p:spPr>
        <p:txBody>
          <a:bodyPr/>
          <a:lstStyle/>
          <a:p>
            <a:r>
              <a:rPr lang="ru-RU" smtClean="0"/>
              <a:t>Благодарю за внимание!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4" name="Rectangle 1"/>
          <p:cNvSpPr>
            <a:spLocks noChangeArrowheads="1"/>
          </p:cNvSpPr>
          <p:nvPr/>
        </p:nvSpPr>
        <p:spPr bwMode="auto">
          <a:xfrm>
            <a:off x="1692275" y="180549"/>
            <a:ext cx="56832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алалии у детей и их основные признаки</a:t>
            </a:r>
            <a:endParaRPr lang="en-US" sz="2000" b="1" dirty="0">
              <a:solidFill>
                <a:srgbClr val="33CC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hangingPunct="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95" name="Text Box 33"/>
          <p:cNvSpPr txBox="1">
            <a:spLocks noChangeArrowheads="1"/>
          </p:cNvSpPr>
          <p:nvPr/>
        </p:nvSpPr>
        <p:spPr bwMode="auto">
          <a:xfrm>
            <a:off x="692150" y="4764304"/>
            <a:ext cx="84518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алалия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отсутствие понимания речи при наличии возможности говорить. Ребенка с сенсорной алалией видно сразу - он говорит порой много, но непонятно. При этом он также не может хорошо повторить отдельные звуки или слоги за взрослым. Или же меняет местами звуки. Например, вместо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ребенок может сказать "ом".  Однако ребенок при этом имеет достаточно хороший слух.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72007337"/>
              </p:ext>
            </p:extLst>
          </p:nvPr>
        </p:nvGraphicFramePr>
        <p:xfrm>
          <a:off x="1908175" y="692150"/>
          <a:ext cx="5472113" cy="273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96" name="Rectangle 66"/>
          <p:cNvSpPr>
            <a:spLocks noChangeArrowheads="1"/>
          </p:cNvSpPr>
          <p:nvPr/>
        </p:nvSpPr>
        <p:spPr bwMode="auto">
          <a:xfrm>
            <a:off x="107504" y="3124993"/>
            <a:ext cx="81724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 b="1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Моторная алалия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системное недоразвитие экспрессивной речи центрального органического характера, обусловленное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языковых операций процесса порождения речевых высказываний при относительной сохранности смысловых и сенсомоторных операций. 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ChangeArrowheads="1"/>
          </p:cNvSpPr>
          <p:nvPr/>
        </p:nvSpPr>
        <p:spPr bwMode="auto">
          <a:xfrm>
            <a:off x="395288" y="3068638"/>
            <a:ext cx="460851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моторной, сенсорная алалия проявляется затруднением </a:t>
            </a:r>
          </a:p>
          <a:p>
            <a:pPr marL="342900" indent="-34290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понимания речи.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случае у ребенка ослаблено формирование связи между произносимыми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их смыслом. Способность к формированию речи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сенсорной алалии 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сохраняется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250825" y="836613"/>
            <a:ext cx="554513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моторной алалии ребенок полностью или практически полностью понимает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обращенную к нему речь, но сам в той или иной степени неспособен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выражать свои мысли и эмоции</a:t>
            </a:r>
            <a:r>
              <a:rPr lang="ru-RU" sz="2000" dirty="0"/>
              <a:t>. </a:t>
            </a:r>
          </a:p>
        </p:txBody>
      </p:sp>
      <p:sp>
        <p:nvSpPr>
          <p:cNvPr id="21507" name="AutoShape 7" descr="&amp;Kcy;&amp;acy;&amp;rcy;&amp;tcy;&amp;icy;&amp;ncy;&amp;kcy;&amp;icy; &amp;pcy;&amp;ocy; &amp;zcy;&amp;acy;&amp;pcy;&amp;rcy;&amp;ocy;&amp;scy;&amp;ucy; &amp;kcy;&amp;acy;&amp;rcy;&amp;tcy;&amp;icy;&amp;ncy;&amp;kcy;&amp;icy; &amp;acy;&amp;lcy;&amp;acy;&amp;lcy;&amp;icy;&amp;yacy;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08" name="AutoShape 9" descr="&amp;Kcy;&amp;acy;&amp;rcy;&amp;tcy;&amp;icy;&amp;ncy;&amp;kcy;&amp;icy; &amp;pcy;&amp;ocy; &amp;zcy;&amp;acy;&amp;pcy;&amp;rcy;&amp;ocy;&amp;scy;&amp;ucy; &amp;kcy;&amp;acy;&amp;rcy;&amp;tcy;&amp;icy;&amp;ncy;&amp;kcy;&amp;icy; &amp;acy;&amp;lcy;&amp;acy;&amp;lcy;&amp;icy;&amp;yacy;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09" name="AutoShape 11" descr="&amp;Kcy;&amp;acy;&amp;rcy;&amp;tcy;&amp;icy;&amp;ncy;&amp;kcy;&amp;icy; &amp;pcy;&amp;ocy; &amp;zcy;&amp;acy;&amp;pcy;&amp;rcy;&amp;ocy;&amp;scy;&amp;ucy; &amp;kcy;&amp;acy;&amp;rcy;&amp;tcy;&amp;icy;&amp;ncy;&amp;kcy;&amp;icy; &amp;acy;&amp;lcy;&amp;acy;&amp;lcy;&amp;icy;&amp;yacy;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0" name="AutoShape 13" descr="&amp;Kcy;&amp;acy;&amp;rcy;&amp;tcy;&amp;icy;&amp;ncy;&amp;kcy;&amp;icy; &amp;pcy;&amp;ocy; &amp;zcy;&amp;acy;&amp;pcy;&amp;rcy;&amp;ocy;&amp;scy;&amp;ucy; &amp;kcy;&amp;acy;&amp;rcy;&amp;tcy;&amp;icy;&amp;ncy;&amp;kcy;&amp;icy; &amp;acy;&amp;lcy;&amp;acy;&amp;lcy;&amp;icy;&amp;yacy;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1511" name="Picture 15" descr="alaliya_u_detey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2160" y="632619"/>
            <a:ext cx="23050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7" descr="sensor-150x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2160" y="3166968"/>
            <a:ext cx="2286347" cy="2494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моторной алалии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4929187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моторной алалии имеют место характерные неречевые (неврологические, психологические) и речевые проявления </a:t>
            </a:r>
          </a:p>
          <a:p>
            <a:pPr algn="ctr">
              <a:buFontTx/>
              <a:buNone/>
            </a:pPr>
            <a:endParaRPr lang="ru-RU" sz="1800" dirty="0" smtClean="0"/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23875" y="1844824"/>
            <a:ext cx="4176713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Неврологическая симптоматика при моторной алалии представлена, прежде всего, двигательными расстройствами: неловкостью,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координированностью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движений, слабым развитием моторики пальцев рук. У детей имеются трудности с овладением навыками самообслуживания (застегиванием пуговиц,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зашнуровыванием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обуви и т. п.), выполнением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мелкомоторных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операций (складыванием мозаики,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пазлов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пр.). </a:t>
            </a:r>
          </a:p>
        </p:txBody>
      </p:sp>
      <p:pic>
        <p:nvPicPr>
          <p:cNvPr id="22532" name="Picture 6" descr="maxresdefa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916113"/>
            <a:ext cx="3924300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4"/>
          <p:cNvSpPr>
            <a:spLocks noChangeArrowheads="1"/>
          </p:cNvSpPr>
          <p:nvPr/>
        </p:nvSpPr>
        <p:spPr bwMode="auto">
          <a:xfrm>
            <a:off x="539552" y="116633"/>
            <a:ext cx="360064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моторной алалии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поражение центра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(лобно-теменные области коры левого полушария головного мозга), в частности, коркового конца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речедвигательного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анализатора, а также его проводящих путей. При этом часто отмечается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функциональной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 данного центра.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3554" name="Picture 6" descr="articles_227_4fd093613c9fbb23fcb375058fde68fe53acaedce50b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908050"/>
            <a:ext cx="49323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ChangeArrowheads="1"/>
          </p:cNvSpPr>
          <p:nvPr/>
        </p:nvSpPr>
        <p:spPr bwMode="auto">
          <a:xfrm>
            <a:off x="0" y="558870"/>
            <a:ext cx="637222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Словарный запас при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моторной алалии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 отстает от возрастной нормы. Новые слова усваиваются с трудом, в активном словаре имеются, главным образом, обиходные термины. Малый лексический запас обусловливает неточное понимание значений слов, их неуместное употребление в речи, замены по семантическому и звуковому сходству. Характерной чертой моторной алалии является абсолютное преобладание в словаре существительных в именительном падеже, резкое ограничение других частей речи, трудности в образовании и дифференциации грамматических форм.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Фразовая речь при моторной алалии представлена простыми короткими предложениями (одно- или двусоставными). Как следствие, при алалии имеется грубое нарушение формирования связной речи. Дети не могут последовательно изложить события, выделить главное и второстепенное, определить временные связи, причину и следствие, передать смысл явлений и событий.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грубых формах моторной алалии у ребенка имеются только звукоподражания и отдельные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лепетные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слова, которые сопровождаются активной мимикой и жестикуляцией. </a:t>
            </a:r>
          </a:p>
        </p:txBody>
      </p:sp>
      <p:pic>
        <p:nvPicPr>
          <p:cNvPr id="24578" name="Picture 6" descr="devoch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529551"/>
            <a:ext cx="2016224" cy="222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142875"/>
          </a:xfrm>
        </p:spPr>
        <p:txBody>
          <a:bodyPr/>
          <a:lstStyle/>
          <a:p>
            <a:r>
              <a:rPr lang="ru-RU" sz="2400" b="1" smtClean="0">
                <a:solidFill>
                  <a:srgbClr val="33CC33"/>
                </a:solidFill>
              </a:rPr>
              <a:t/>
            </a:r>
            <a:br>
              <a:rPr lang="ru-RU" sz="2400" b="1" smtClean="0">
                <a:solidFill>
                  <a:srgbClr val="33CC33"/>
                </a:solidFill>
              </a:rPr>
            </a:br>
            <a:r>
              <a:rPr lang="ru-RU" sz="2400" b="1" smtClean="0">
                <a:solidFill>
                  <a:srgbClr val="33CC33"/>
                </a:solidFill>
              </a:rPr>
              <a:t>Симптомы сенсорной алалии</a:t>
            </a:r>
            <a:r>
              <a:rPr lang="ru-RU" sz="4000" b="1" smtClean="0"/>
              <a:t/>
            </a:r>
            <a:br>
              <a:rPr lang="ru-RU" sz="4000" b="1" smtClean="0"/>
            </a:br>
            <a:endParaRPr lang="ru-RU" sz="4000" b="1" smtClean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819943"/>
            <a:ext cx="6049963" cy="5732463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sz="1800" b="1" dirty="0" smtClean="0"/>
              <a:t>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сенсорной алалии ведущим дефектом является нарушение восприятия и понимания смысла обращенной речи. При этом физический слух у сенсорных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алаликов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сохранен, и они нередко страдают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гиперакузией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повышенной восприимчивостью к различным звукам.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фоне слуховой агнозии собственная речевая активность у детей с сенсорной алалией повышена. Однако их речь представляет собой набор бессмысленных звукосочетаний и обрывков слов,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эхолалий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(неосознанного повторения чужих слов). В целом при сенсорной алалии речь бессвязна, лишена смысла и непонятна для окружающих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логорея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«словесный салат»). В речи детей с сенсорной алалией присутствуют многочисленные персеверации (навязчивые повторения звуков, слогов), элизии слогов (пропуски), парафазии (звуковые замены), контаминации (объединение частей разных слов друг с другом). К собственной речи дети с сенсорной алалией не критичны; для общения широко используют мимику и жесты.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dirty="0" smtClean="0"/>
          </a:p>
        </p:txBody>
      </p:sp>
      <p:pic>
        <p:nvPicPr>
          <p:cNvPr id="25603" name="Picture 5" descr="uh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5645" y="1268760"/>
            <a:ext cx="2304553" cy="1731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1342</TotalTime>
  <Words>2211</Words>
  <Application>Microsoft Office PowerPoint</Application>
  <PresentationFormat>Экран (4:3)</PresentationFormat>
  <Paragraphs>185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Wingdings 2</vt:lpstr>
      <vt:lpstr>Оформление по умолчанию</vt:lpstr>
      <vt:lpstr>Расстройства речи (алалия, сенсорная, моторная алалия, дислексия, дисграфия, дискалькулия)</vt:lpstr>
      <vt:lpstr>Оглавление</vt:lpstr>
      <vt:lpstr>Презентация PowerPoint</vt:lpstr>
      <vt:lpstr>Презентация PowerPoint</vt:lpstr>
      <vt:lpstr>Презентация PowerPoint</vt:lpstr>
      <vt:lpstr>Симптомы моторной алалии</vt:lpstr>
      <vt:lpstr>Презентация PowerPoint</vt:lpstr>
      <vt:lpstr>Презентация PowerPoint</vt:lpstr>
      <vt:lpstr> Симптомы сенсорной алалии </vt:lpstr>
      <vt:lpstr>Презентация PowerPoint</vt:lpstr>
      <vt:lpstr>Причины алалии </vt:lpstr>
      <vt:lpstr>Презентация PowerPoint</vt:lpstr>
      <vt:lpstr> </vt:lpstr>
      <vt:lpstr>Презентация PowerPoint</vt:lpstr>
      <vt:lpstr>Коррекция алалии</vt:lpstr>
      <vt:lpstr>Презентация PowerPoint</vt:lpstr>
      <vt:lpstr>Дислексия </vt:lpstr>
      <vt:lpstr>Основные виды дислексии </vt:lpstr>
      <vt:lpstr>Презентация PowerPoint</vt:lpstr>
      <vt:lpstr>Презентация PowerPoint</vt:lpstr>
      <vt:lpstr>Презентация PowerPoint</vt:lpstr>
      <vt:lpstr>Понятие дисграфия</vt:lpstr>
      <vt:lpstr>Формы дисграфии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Алалия</dc:title>
  <dc:creator>Рома</dc:creator>
  <cp:lastModifiedBy>Учетная запись Майкрософт</cp:lastModifiedBy>
  <cp:revision>55</cp:revision>
  <dcterms:created xsi:type="dcterms:W3CDTF">2015-12-14T05:19:51Z</dcterms:created>
  <dcterms:modified xsi:type="dcterms:W3CDTF">2025-02-18T08:36:13Z</dcterms:modified>
</cp:coreProperties>
</file>